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4" r:id="rId3"/>
    <p:sldMasterId id="2147483686" r:id="rId4"/>
    <p:sldMasterId id="2147483688" r:id="rId5"/>
    <p:sldMasterId id="2147483700" r:id="rId6"/>
    <p:sldMasterId id="2147483712" r:id="rId7"/>
  </p:sldMasterIdLst>
  <p:notesMasterIdLst>
    <p:notesMasterId r:id="rId26"/>
  </p:notesMasterIdLst>
  <p:sldIdLst>
    <p:sldId id="308" r:id="rId8"/>
    <p:sldId id="294" r:id="rId9"/>
    <p:sldId id="301" r:id="rId10"/>
    <p:sldId id="290" r:id="rId11"/>
    <p:sldId id="291" r:id="rId12"/>
    <p:sldId id="289" r:id="rId13"/>
    <p:sldId id="292" r:id="rId14"/>
    <p:sldId id="296" r:id="rId15"/>
    <p:sldId id="286" r:id="rId16"/>
    <p:sldId id="293" r:id="rId17"/>
    <p:sldId id="295" r:id="rId18"/>
    <p:sldId id="300" r:id="rId19"/>
    <p:sldId id="285" r:id="rId20"/>
    <p:sldId id="302" r:id="rId21"/>
    <p:sldId id="307" r:id="rId22"/>
    <p:sldId id="306" r:id="rId23"/>
    <p:sldId id="281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95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14BC8-ABA5-472E-AA34-8BDA2EB820F4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A3768-DBB6-433D-B49F-692ABF2F5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9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000" b="1">
                <a:solidFill>
                  <a:schemeClr val="tx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000" b="1">
                <a:solidFill>
                  <a:schemeClr val="tx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000" b="1">
                <a:solidFill>
                  <a:schemeClr val="tx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000" b="1">
                <a:solidFill>
                  <a:schemeClr val="tx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955EC551-6DB8-412D-979B-77D2DED79D17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77074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51A57B-865E-C14B-815D-C606BB8484C2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604EF8-FF11-A249-A5A8-88046D86E7CD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0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6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52DE7-FC9F-714F-9259-F147791D66C0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06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52DE7-FC9F-714F-9259-F147791D66C0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1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463B2-4DDB-E44A-95FA-BBCBA8A76533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3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29D11-44C1-2045-BF7F-83153540706D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0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13BAAA-DE0C-BE4E-80D4-1D936B6C5154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7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90A320-05F0-544B-A2E4-20A3E5442488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839707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97D931-2F42-E141-9360-786FE5DC1A06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14573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639C95-CC11-E54C-A1CA-FAD5CF6A9FFC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70673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2E43A3-DF3D-B44F-A641-3AD538CA8EA8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54975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2D8FEF-4F5E-2348-B2ED-D69035DB078B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49929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944BDE-B789-2640-9662-B677D43E915C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69753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A51A7-99A8-434C-A960-1FD7161E8BE3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02625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356E07-FA86-2A40-AA76-051789BC1FB3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31974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CF6F6E-92AB-0D48-B3BD-71F7D994E646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488905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85C077-CE58-4844-8AF4-7872D2B3A52A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474667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F0925-E7CE-4246-AABF-6DE8B1B48851}" type="slidenum">
              <a:rPr lang="en-US">
                <a:solidFill>
                  <a:srgbClr val="000000"/>
                </a:solidFill>
                <a:latin typeface="Times"/>
              </a:rPr>
              <a:pPr/>
              <a:t>‹#›</a:t>
            </a:fld>
            <a:endParaRPr lang="en-US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58509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2A7C92B-48B9-8D40-951A-5611BE8F9673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7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5B8DA50-7010-D54E-B163-E7523A628D64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38387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A446DCD-5F45-5249-B959-AC745881C4FE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760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F53E52A-7154-D54F-A5D2-864317EC3733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770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327449E-A02D-EF4B-BCDD-0D79CE5CB3CF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783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E311691-7060-2743-B307-B2F3059CB08F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0398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EC9A8C-562D-0547-BA7F-366475BAB7E9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48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4FC093D-2290-0B4D-9E94-6F1A2F0D894B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3197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979E167-11FF-754F-9B91-82066512EC12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4924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E81A21F-27BE-954B-8CC5-BCCB0FEDFDA3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2938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ED93795-D629-1F4C-9E7A-466F6A8CB0D7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9894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5AEEA-EC2F-A346-9330-B358A736ACE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79FDB-58CA-6347-98DD-F1FF891238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378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EF4052D-0994-A447-A5A7-1C07673C95C8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868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EB3DA4-2645-2845-9093-FDCF9488571C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7860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E0A7533-013D-5D4F-A21C-9A3380043195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634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437B07D-DC2C-0441-9171-EFDE8185FC12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70743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60183D8-5554-E043-90BD-B792E406A098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9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59DEA57-06A5-9043-BE2C-FD518A526BDA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71854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C2699B9-29FA-694C-B737-C800F8FB678C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16760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0D8947-AB23-C240-8676-7F6695198FCF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316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A71CCF3-233A-5C45-8663-1477FD0E8D4B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306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FBB81EE-3356-2141-8C56-24BFF699D682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33701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B2B9CF8-81E8-9C4F-992E-6CAED1BCEEE0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4527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2A7C92B-48B9-8D40-951A-5611BE8F9673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04203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5B8DA50-7010-D54E-B163-E7523A628D64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1248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A446DCD-5F45-5249-B959-AC745881C4FE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1963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F53E52A-7154-D54F-A5D2-864317EC3733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48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327449E-A02D-EF4B-BCDD-0D79CE5CB3CF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48592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E311691-7060-2743-B307-B2F3059CB08F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8688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EC9A8C-562D-0547-BA7F-366475BAB7E9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7103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4FC093D-2290-0B4D-9E94-6F1A2F0D894B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4280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979E167-11FF-754F-9B91-82066512EC12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10281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E81A21F-27BE-954B-8CC5-BCCB0FEDFDA3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873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ED93795-D629-1F4C-9E7A-466F6A8CB0D7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12841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7ECAFE3-2068-4344-93BC-76B287D8EE99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56107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A98C279-F573-A844-B690-61956C301E88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63408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0B1965-9A94-7348-92F9-DA9674A89CE4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917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693DD6E-9942-B846-9983-8344FD9601EC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28706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21DDD91-2AC7-AB41-B0AA-4CF229E485BA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21662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72FA11-5947-134F-8415-14FF9A658044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4845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EF548A2-9B59-204F-B42E-7DE4569AC155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6234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913CFE0-B150-3E43-86D8-242F9507D6A6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9788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D4263D5-E9A5-9B44-94F7-4FAEC00E6584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5620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8D4A95F-193B-E34C-812D-82C27E22AB38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2986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8B533F6-F805-0741-9E89-4BB4D9DC00EF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294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CD629-1623-4723-AE08-B8656D2D7083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D1BB-CB65-4EC9-8951-52A518F8CA8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"/>
              <a:ea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"/>
              <a:ea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03D06FC-1674-FA4E-8F62-5F49C75D0537}" type="slidenum">
              <a:rPr lang="en-US">
                <a:solidFill>
                  <a:srgbClr val="000000"/>
                </a:solidFill>
                <a:latin typeface="Times"/>
                <a:ea typeface="ＭＳ Ｐゴシック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Times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9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DD97516-64E5-D447-ADCE-AEBC78704129}" type="slidenum">
              <a:rPr lang="en-US">
                <a:solidFill>
                  <a:srgbClr val="000000"/>
                </a:solidFill>
                <a:latin typeface="Arial"/>
                <a:ea typeface="ＭＳ Ｐゴシック" pitchFamily="-105" charset="-128"/>
                <a:cs typeface="ＭＳ Ｐゴシック" pitchFamily="-105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582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B85AEEA-EC2F-A346-9330-B358A736ACE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pitchFamily="-105" charset="-128"/>
                <a:cs typeface="ＭＳ Ｐゴシック" pitchFamily="-105" charset="-128"/>
              </a:rPr>
              <a:pPr defTabSz="457200"/>
              <a:t>10/4/2015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CC79FDB-58CA-6347-98DD-F1FF891238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pitchFamily="-105" charset="-128"/>
                <a:cs typeface="ＭＳ Ｐゴシック" pitchFamily="-105" charset="-128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27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2827431-C786-6740-99CC-43D43B79DC75}" type="slidenum">
              <a:rPr lang="en-US">
                <a:solidFill>
                  <a:srgbClr val="000000"/>
                </a:solidFill>
                <a:latin typeface="Arial"/>
                <a:ea typeface="ＭＳ Ｐゴシック" pitchFamily="-105" charset="-128"/>
                <a:cs typeface="ＭＳ Ｐゴシック" pitchFamily="-105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24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DD97516-64E5-D447-ADCE-AEBC78704129}" type="slidenum">
              <a:rPr lang="en-US">
                <a:solidFill>
                  <a:srgbClr val="000000"/>
                </a:solidFill>
                <a:latin typeface="Arial"/>
                <a:ea typeface="ＭＳ Ｐゴシック" pitchFamily="-105" charset="-128"/>
                <a:cs typeface="ＭＳ Ｐゴシック" pitchFamily="-105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642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838C004-3B7A-DF47-80EB-F1B0F047B2F4}" type="slidenum">
              <a:rPr lang="en-US">
                <a:solidFill>
                  <a:srgbClr val="000000"/>
                </a:solidFill>
                <a:latin typeface="Arial"/>
                <a:ea typeface="ＭＳ Ｐゴシック" pitchFamily="-105" charset="-128"/>
                <a:cs typeface="ＭＳ Ｐゴシック" pitchFamily="-105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111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1143000"/>
          </a:xfrm>
        </p:spPr>
        <p:txBody>
          <a:bodyPr/>
          <a:lstStyle/>
          <a:p>
            <a:r>
              <a:rPr lang="en-US" altLang="en-US" sz="4400" dirty="0" smtClean="0"/>
              <a:t>Project EDDIE: </a:t>
            </a:r>
            <a:r>
              <a:rPr lang="en-US" altLang="en-US" sz="4400" dirty="0" smtClean="0"/>
              <a:t>Stream Discharge</a:t>
            </a:r>
            <a:endParaRPr lang="en-US" altLang="en-US" sz="4400" dirty="0" smtClean="0"/>
          </a:p>
        </p:txBody>
      </p:sp>
      <p:sp>
        <p:nvSpPr>
          <p:cNvPr id="4099" name="Subtitle 2"/>
          <p:cNvSpPr txBox="1">
            <a:spLocks/>
          </p:cNvSpPr>
          <p:nvPr/>
        </p:nvSpPr>
        <p:spPr bwMode="auto">
          <a:xfrm>
            <a:off x="647700" y="3124200"/>
            <a:ext cx="80391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sz="2000" dirty="0"/>
              <a:t>Bader, N.E., T. Meixner, C.A. Gibson, </a:t>
            </a:r>
            <a:r>
              <a:rPr lang="en-US" sz="2000" dirty="0" err="1"/>
              <a:t>C.M</a:t>
            </a:r>
            <a:r>
              <a:rPr lang="en-US" sz="2000" dirty="0"/>
              <a:t>. O’Reilly, and </a:t>
            </a:r>
            <a:r>
              <a:rPr lang="en-US" sz="2000" dirty="0" err="1"/>
              <a:t>D.N</a:t>
            </a:r>
            <a:r>
              <a:rPr lang="en-US" sz="2000" dirty="0"/>
              <a:t>. Castendyk</a:t>
            </a:r>
            <a:r>
              <a:rPr lang="en-US" altLang="en-US" sz="2000" b="0" dirty="0" smtClean="0"/>
              <a:t>. 26 June 2015</a:t>
            </a:r>
            <a:r>
              <a:rPr lang="en-US" altLang="en-US" sz="2000" b="0" dirty="0"/>
              <a:t>. Project EDDIE: </a:t>
            </a:r>
            <a:r>
              <a:rPr lang="en-US" altLang="en-US" sz="2000" b="0" dirty="0" smtClean="0"/>
              <a:t>Stream Discharge Module</a:t>
            </a:r>
            <a:r>
              <a:rPr lang="en-US" altLang="en-US" sz="2000" b="0" dirty="0"/>
              <a:t>. Project EDDIE Module </a:t>
            </a:r>
            <a:r>
              <a:rPr lang="en-US" altLang="en-US" sz="2000" b="0" dirty="0" smtClean="0"/>
              <a:t>5, </a:t>
            </a:r>
            <a:r>
              <a:rPr lang="en-US" altLang="en-US" sz="2000" b="0" dirty="0"/>
              <a:t>Version </a:t>
            </a:r>
            <a:r>
              <a:rPr lang="en-US" altLang="en-US" sz="2000" b="0" dirty="0" smtClean="0"/>
              <a:t>2.</a:t>
            </a:r>
            <a:endParaRPr lang="en-US" altLang="en-US" sz="2000" b="0" dirty="0"/>
          </a:p>
          <a:p>
            <a:pPr algn="ctr">
              <a:buFontTx/>
              <a:buNone/>
            </a:pPr>
            <a:r>
              <a:rPr lang="en-US" altLang="en-US" sz="2000" b="0" dirty="0"/>
              <a:t>http://</a:t>
            </a:r>
            <a:r>
              <a:rPr lang="en-US" altLang="en-US" sz="2000" b="0" dirty="0" smtClean="0"/>
              <a:t>cemast.illinoisstate.edu/data-for-students/modules/stream-disharge.shtml</a:t>
            </a:r>
            <a:r>
              <a:rPr lang="en-US" altLang="en-US" sz="2000" b="0" dirty="0"/>
              <a:t>. </a:t>
            </a:r>
            <a:endParaRPr lang="en-US" altLang="en-US" sz="2000" b="0" dirty="0">
              <a:solidFill>
                <a:srgbClr val="3333CC"/>
              </a:solidFill>
            </a:endParaRPr>
          </a:p>
          <a:p>
            <a:pPr algn="ctr">
              <a:buFontTx/>
              <a:buNone/>
            </a:pPr>
            <a:r>
              <a:rPr lang="en-US" altLang="en-US" sz="2000" b="0" dirty="0">
                <a:solidFill>
                  <a:srgbClr val="000000"/>
                </a:solidFill>
              </a:rPr>
              <a:t>Module development was supported by NSF DEB </a:t>
            </a:r>
            <a:r>
              <a:rPr lang="en-US" altLang="en-US" sz="2000" b="0" dirty="0"/>
              <a:t>1245707</a:t>
            </a:r>
            <a:r>
              <a:rPr lang="en-US" altLang="en-US" sz="2000" b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4100" name="Picture 5" descr="C:\Users\cmoreil\AppData\Local\Temp\NAGT1.jpg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5943600"/>
            <a:ext cx="819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7" descr="C:\Users\cmoreil\AppData\Local\Temp\ISU seal CeMast_logo 1.jpg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5943600"/>
            <a:ext cx="2424112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943600"/>
            <a:ext cx="181133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9" descr="http://www.nsf.gov/images/logos/nsf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5943600"/>
            <a:ext cx="59531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8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86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76200"/>
            <a:ext cx="5791200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200" dirty="0">
                <a:solidFill>
                  <a:prstClr val="black"/>
                </a:solidFill>
                <a:latin typeface="Verdana"/>
                <a:ea typeface="ＭＳ Ｐゴシック" pitchFamily="-105" charset="-128"/>
                <a:cs typeface="Verdana"/>
              </a:rPr>
              <a:t>Gaging station </a:t>
            </a:r>
            <a:r>
              <a:rPr lang="en-US" dirty="0">
                <a:solidFill>
                  <a:prstClr val="black"/>
                </a:solidFill>
                <a:latin typeface="+mj-lt"/>
                <a:ea typeface="ＭＳ Ｐゴシック" pitchFamily="-105" charset="-128"/>
                <a:cs typeface="Verdana"/>
              </a:rPr>
              <a:t>on</a:t>
            </a:r>
            <a:r>
              <a:rPr lang="en-US" sz="1200" dirty="0">
                <a:solidFill>
                  <a:prstClr val="black"/>
                </a:solidFill>
                <a:latin typeface="Verdana"/>
                <a:ea typeface="ＭＳ Ｐゴシック" pitchFamily="-105" charset="-128"/>
                <a:cs typeface="Verdana"/>
              </a:rPr>
              <a:t> Mill Creek, October </a:t>
            </a:r>
            <a:r>
              <a:rPr lang="en-US" sz="1200" dirty="0" smtClean="0">
                <a:solidFill>
                  <a:prstClr val="black"/>
                </a:solidFill>
                <a:latin typeface="Verdana"/>
                <a:ea typeface="ＭＳ Ｐゴシック" pitchFamily="-105" charset="-128"/>
                <a:cs typeface="Verdana"/>
              </a:rPr>
              <a:t>2008 (Photo: Nick Bader)</a:t>
            </a:r>
            <a:endParaRPr lang="en-US" sz="1200" dirty="0">
              <a:solidFill>
                <a:prstClr val="black"/>
              </a:solidFill>
              <a:latin typeface="Verdana"/>
              <a:ea typeface="ＭＳ Ｐゴシック" pitchFamily="-105" charset="-128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543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 descr="Painesville_flood_hydrograp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04800"/>
            <a:ext cx="6878638" cy="5097462"/>
          </a:xfrm>
          <a:prstGeom prst="rect">
            <a:avLst/>
          </a:prstGeom>
          <a:noFill/>
        </p:spPr>
      </p:pic>
      <p:sp>
        <p:nvSpPr>
          <p:cNvPr id="246787" name="Text Box 3"/>
          <p:cNvSpPr txBox="1">
            <a:spLocks noChangeArrowheads="1"/>
          </p:cNvSpPr>
          <p:nvPr/>
        </p:nvSpPr>
        <p:spPr bwMode="auto">
          <a:xfrm>
            <a:off x="838200" y="5486400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Hydrograph of the Grand River, Painesville, Ohio, during a 2006 flood event. 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Graphic: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USGS</a:t>
            </a:r>
          </a:p>
        </p:txBody>
      </p:sp>
    </p:spTree>
    <p:extLst>
      <p:ext uri="{BB962C8B-B14F-4D97-AF65-F5344CB8AC3E}">
        <p14:creationId xmlns:p14="http://schemas.microsoft.com/office/powerpoint/2010/main" val="29673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5"/>
          <p:cNvSpPr>
            <a:spLocks/>
          </p:cNvSpPr>
          <p:nvPr/>
        </p:nvSpPr>
        <p:spPr bwMode="auto">
          <a:xfrm>
            <a:off x="89297" y="415231"/>
            <a:ext cx="8964290" cy="602753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88892" tIns="50795" rIns="88892" bIns="50795">
            <a:prstTxWarp prst="textNoShape">
              <a:avLst/>
            </a:prstTxWarp>
          </a:bodyPr>
          <a:lstStyle/>
          <a:p>
            <a:pPr algn="ctr" defTabSz="914098"/>
            <a:r>
              <a:rPr lang="en-US" sz="3200" b="1" dirty="0">
                <a:solidFill>
                  <a:srgbClr val="FFFFEF"/>
                </a:solidFill>
                <a:latin typeface="Times New Roman" pitchFamily="-111" charset="0"/>
                <a:ea typeface="Times New Roman" pitchFamily="-111" charset="0"/>
                <a:cs typeface="Times New Roman" pitchFamily="-111" charset="0"/>
                <a:sym typeface="Times New Roman" pitchFamily="-111" charset="0"/>
              </a:rPr>
              <a:t>Streams</a:t>
            </a: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 smtClean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 smtClean="0">
              <a:solidFill>
                <a:srgbClr val="FFFFF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</p:txBody>
      </p:sp>
      <p:pic>
        <p:nvPicPr>
          <p:cNvPr id="2" name="Picture 1" descr="stormrainflow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143000"/>
            <a:ext cx="8784771" cy="434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89371" y="642606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Verdana"/>
              </a:rPr>
              <a:t>Image: USGS</a:t>
            </a:r>
            <a:endParaRPr lang="en-US" dirty="0">
              <a:latin typeface="+mj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77582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5"/>
          <p:cNvSpPr>
            <a:spLocks/>
          </p:cNvSpPr>
          <p:nvPr/>
        </p:nvSpPr>
        <p:spPr bwMode="auto">
          <a:xfrm>
            <a:off x="89297" y="415231"/>
            <a:ext cx="8964290" cy="602753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88892" tIns="50795" rIns="88892" bIns="50795">
            <a:prstTxWarp prst="textNoShape">
              <a:avLst/>
            </a:prstTxWarp>
          </a:bodyPr>
          <a:lstStyle/>
          <a:p>
            <a:pPr algn="ctr" defTabSz="914098"/>
            <a:r>
              <a:rPr lang="en-US" sz="3200" b="1" dirty="0">
                <a:solidFill>
                  <a:srgbClr val="FFFFEF"/>
                </a:solidFill>
                <a:latin typeface="Times New Roman" pitchFamily="-111" charset="0"/>
                <a:ea typeface="Times New Roman" pitchFamily="-111" charset="0"/>
                <a:cs typeface="Times New Roman" pitchFamily="-111" charset="0"/>
                <a:sym typeface="Times New Roman" pitchFamily="-111" charset="0"/>
              </a:rPr>
              <a:t>Streams</a:t>
            </a: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 smtClean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 smtClean="0">
              <a:solidFill>
                <a:srgbClr val="FFFFF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</p:txBody>
      </p:sp>
      <p:pic>
        <p:nvPicPr>
          <p:cNvPr id="2" name="Picture 1" descr="gwflowproblems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183" y="685800"/>
            <a:ext cx="9173183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89371" y="642606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Verdana"/>
              </a:rPr>
              <a:t>Image: USGS</a:t>
            </a:r>
            <a:endParaRPr lang="en-US" dirty="0">
              <a:latin typeface="+mj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53203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diamo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3006"/>
            <a:ext cx="9144000" cy="5517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380672"/>
            <a:ext cx="914400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USGS gaging station 12108500</a:t>
            </a:r>
            <a:r>
              <a:rPr lang="en-US" dirty="0">
                <a:solidFill>
                  <a:srgbClr val="DCE6F2"/>
                </a:solidFill>
                <a:latin typeface="+mj-lt"/>
                <a:cs typeface="Verdana"/>
              </a:rPr>
              <a:t>, </a:t>
            </a:r>
            <a:r>
              <a:rPr lang="en-US" dirty="0" err="1">
                <a:solidFill>
                  <a:srgbClr val="DCE6F2"/>
                </a:solidFill>
                <a:latin typeface="+mj-lt"/>
                <a:cs typeface="Verdana"/>
              </a:rPr>
              <a:t>Newaukum</a:t>
            </a:r>
            <a:r>
              <a:rPr lang="en-US" dirty="0">
                <a:solidFill>
                  <a:srgbClr val="DCE6F2"/>
                </a:solidFill>
                <a:latin typeface="+mj-lt"/>
                <a:cs typeface="Verdana"/>
              </a:rPr>
              <a:t> Creek near Black Diamond, 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Washington (red circle).</a:t>
            </a:r>
            <a:b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</a:br>
            <a:r>
              <a:rPr lang="en-US" dirty="0" err="1" smtClean="0">
                <a:solidFill>
                  <a:srgbClr val="DCE6F2"/>
                </a:solidFill>
                <a:latin typeface="+mj-lt"/>
                <a:cs typeface="Verdana"/>
              </a:rPr>
              <a:t>Newaukum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 Creek flows north into Green River, which flows west. This </a:t>
            </a:r>
            <a:r>
              <a:rPr lang="en-US" dirty="0">
                <a:solidFill>
                  <a:srgbClr val="DCE6F2"/>
                </a:solidFill>
                <a:latin typeface="+mj-lt"/>
                <a:cs typeface="Verdana"/>
              </a:rPr>
              <a:t>drainage is in a 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forested</a:t>
            </a:r>
            <a:b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</a:b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semi</a:t>
            </a:r>
            <a:r>
              <a:rPr lang="en-US" dirty="0">
                <a:solidFill>
                  <a:srgbClr val="DCE6F2"/>
                </a:solidFill>
                <a:latin typeface="+mj-lt"/>
                <a:cs typeface="Verdana"/>
              </a:rPr>
              <a:t>-rural setting, which has not changed greatly since peak </a:t>
            </a:r>
            <a:r>
              <a:rPr lang="en-US" dirty="0" err="1">
                <a:solidFill>
                  <a:srgbClr val="DCE6F2"/>
                </a:solidFill>
                <a:latin typeface="+mj-lt"/>
                <a:cs typeface="Verdana"/>
              </a:rPr>
              <a:t>streamflow</a:t>
            </a:r>
            <a:r>
              <a:rPr lang="en-US" dirty="0">
                <a:solidFill>
                  <a:srgbClr val="DCE6F2"/>
                </a:solidFill>
                <a:latin typeface="+mj-lt"/>
                <a:cs typeface="Verdana"/>
              </a:rPr>
              <a:t> data begins in 1945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.</a:t>
            </a:r>
            <a:b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</a:b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Data from the USGS; imagery provided by ESRI using images from</a:t>
            </a:r>
            <a:b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</a:br>
            <a:r>
              <a:rPr lang="en-US" dirty="0" err="1" smtClean="0">
                <a:solidFill>
                  <a:srgbClr val="DCE6F2"/>
                </a:solidFill>
                <a:latin typeface="+mj-lt"/>
                <a:cs typeface="Verdana"/>
              </a:rPr>
              <a:t>DigitalGlobe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, </a:t>
            </a:r>
            <a:r>
              <a:rPr lang="en-US" dirty="0" err="1" smtClean="0">
                <a:solidFill>
                  <a:srgbClr val="DCE6F2"/>
                </a:solidFill>
                <a:latin typeface="+mj-lt"/>
                <a:cs typeface="Verdana"/>
              </a:rPr>
              <a:t>GeoEye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, Microsoft, USDA FSA, and CNES/Airbus DS</a:t>
            </a:r>
            <a:endParaRPr lang="en-US" dirty="0">
              <a:solidFill>
                <a:srgbClr val="DCE6F2"/>
              </a:solidFill>
              <a:latin typeface="+mj-lt"/>
              <a:cs typeface="Verdana"/>
            </a:endParaRPr>
          </a:p>
        </p:txBody>
      </p:sp>
      <p:sp>
        <p:nvSpPr>
          <p:cNvPr id="6" name="Oval 5"/>
          <p:cNvSpPr/>
          <p:nvPr/>
        </p:nvSpPr>
        <p:spPr>
          <a:xfrm>
            <a:off x="4648200" y="2667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554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rcercre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334"/>
            <a:ext cx="9144000" cy="5525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380672"/>
            <a:ext cx="914400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USGS gaging </a:t>
            </a:r>
            <a:r>
              <a:rPr lang="en-US" dirty="0">
                <a:solidFill>
                  <a:srgbClr val="DCE6F2"/>
                </a:solidFill>
                <a:latin typeface="+mj-lt"/>
                <a:cs typeface="Verdana"/>
              </a:rPr>
              <a:t>station 12120000, Mercer Creek near Bellevue, 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Washington (red circle).</a:t>
            </a:r>
            <a:b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</a:b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Mercer Creek flows south-southwest under I-405 into Mercer Slough.</a:t>
            </a:r>
            <a:b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</a:b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Rapid </a:t>
            </a:r>
            <a:r>
              <a:rPr lang="en-US" dirty="0">
                <a:solidFill>
                  <a:srgbClr val="DCE6F2"/>
                </a:solidFill>
                <a:latin typeface="+mj-lt"/>
                <a:cs typeface="Verdana"/>
              </a:rPr>
              <a:t>urbanization began in this area in the late 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1970s.</a:t>
            </a:r>
            <a:b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</a:b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Data from the USGS; imagery provided by ESRI using images from</a:t>
            </a:r>
            <a:b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</a:br>
            <a:r>
              <a:rPr lang="en-US" dirty="0" err="1" smtClean="0">
                <a:solidFill>
                  <a:srgbClr val="DCE6F2"/>
                </a:solidFill>
                <a:latin typeface="+mj-lt"/>
                <a:cs typeface="Verdana"/>
              </a:rPr>
              <a:t>DigitalGlobe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, </a:t>
            </a:r>
            <a:r>
              <a:rPr lang="en-US" dirty="0" err="1" smtClean="0">
                <a:solidFill>
                  <a:srgbClr val="DCE6F2"/>
                </a:solidFill>
                <a:latin typeface="+mj-lt"/>
                <a:cs typeface="Verdana"/>
              </a:rPr>
              <a:t>GeoEye</a:t>
            </a:r>
            <a:r>
              <a:rPr lang="en-US" dirty="0" smtClean="0">
                <a:solidFill>
                  <a:srgbClr val="DCE6F2"/>
                </a:solidFill>
                <a:latin typeface="+mj-lt"/>
                <a:cs typeface="Verdana"/>
              </a:rPr>
              <a:t>, Microsoft, USDA FSA, and CNES/Airbus DS</a:t>
            </a:r>
            <a:endParaRPr lang="en-US" dirty="0">
              <a:solidFill>
                <a:srgbClr val="DCE6F2"/>
              </a:solidFill>
              <a:latin typeface="+mj-lt"/>
              <a:cs typeface="Verdana"/>
            </a:endParaRPr>
          </a:p>
        </p:txBody>
      </p:sp>
      <p:sp>
        <p:nvSpPr>
          <p:cNvPr id="6" name="Oval 5"/>
          <p:cNvSpPr/>
          <p:nvPr/>
        </p:nvSpPr>
        <p:spPr>
          <a:xfrm>
            <a:off x="4495800" y="2863334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65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5"/>
          <p:cNvSpPr>
            <a:spLocks/>
          </p:cNvSpPr>
          <p:nvPr/>
        </p:nvSpPr>
        <p:spPr bwMode="auto">
          <a:xfrm>
            <a:off x="89297" y="415231"/>
            <a:ext cx="8964290" cy="602753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88892" tIns="50795" rIns="88892" bIns="50795">
            <a:prstTxWarp prst="textNoShape">
              <a:avLst/>
            </a:prstTxWarp>
          </a:bodyPr>
          <a:lstStyle/>
          <a:p>
            <a:pPr algn="ctr" defTabSz="914098"/>
            <a:r>
              <a:rPr lang="en-US" sz="3200" b="1" dirty="0">
                <a:solidFill>
                  <a:srgbClr val="FFFFEF"/>
                </a:solidFill>
                <a:latin typeface="Times New Roman" pitchFamily="-111" charset="0"/>
                <a:ea typeface="Times New Roman" pitchFamily="-111" charset="0"/>
                <a:cs typeface="Times New Roman" pitchFamily="-111" charset="0"/>
                <a:sym typeface="Times New Roman" pitchFamily="-111" charset="0"/>
              </a:rPr>
              <a:t>Streams</a:t>
            </a: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 smtClean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 smtClean="0">
              <a:solidFill>
                <a:srgbClr val="FFFFF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634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8098172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685800"/>
            <a:ext cx="784510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90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6400800"/>
            <a:ext cx="8763000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North fork of the Burnt River, Wallowa Whitman National Forest, Blue Mountains, 2009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ＭＳ Ｐゴシック" pitchFamily="-105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10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VegCilaSiteSept2014-Fless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83403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Below Morelos Dam, four months after the end of the spring 2014 pulse flow to the Colorado River delta: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light green cottonwood and willow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seedlings line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the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channel.  The site was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cleared of non-native vegetation and graded to promote river flow by the Sonoran Institute before the start of the pulse flow. (Photo: Karl W.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Flessa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ＭＳ Ｐゴシック" pitchFamily="-105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01_701228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187"/>
            <a:ext cx="9144000" cy="62182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48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 submerged idol of </a:t>
            </a:r>
            <a:r>
              <a:rPr lang="en-US" dirty="0" smtClean="0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Shiva </a:t>
            </a:r>
            <a:r>
              <a:rPr lang="en-US" dirty="0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stands in the flooded River Ganges in </a:t>
            </a:r>
            <a:r>
              <a:rPr lang="en-US" dirty="0" err="1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Rishikesh</a:t>
            </a:r>
            <a:r>
              <a:rPr lang="en-US" dirty="0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in the northern Indian state of </a:t>
            </a:r>
            <a:r>
              <a:rPr lang="en-US" dirty="0" err="1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Uttarakhand</a:t>
            </a:r>
            <a:r>
              <a:rPr lang="en-US" dirty="0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18 June 2013; monsoon rains arrived early in 2013 (AP photo)</a:t>
            </a:r>
            <a:endParaRPr lang="en-US" dirty="0">
              <a:solidFill>
                <a:srgbClr val="DAEDE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owa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600"/>
            <a:ext cx="9144000" cy="5523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197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Mississippi floodwaters in </a:t>
            </a:r>
            <a:r>
              <a:rPr lang="en-US" dirty="0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Cedar Rapids, </a:t>
            </a:r>
            <a:r>
              <a:rPr lang="en-US" dirty="0" smtClean="0">
                <a:solidFill>
                  <a:srgbClr val="DAEDE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Iowa, 13 June 2008 (AP photo)</a:t>
            </a:r>
            <a:endParaRPr lang="en-US" dirty="0">
              <a:solidFill>
                <a:srgbClr val="DAEDE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118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  <a:cs typeface="Verdana"/>
              </a:rPr>
              <a:t>Two equivalent ways to think of discharge:</a:t>
            </a:r>
            <a:endParaRPr lang="en-US" sz="3600" dirty="0">
              <a:latin typeface="+mj-lt"/>
              <a:cs typeface="Verdan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25569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Verdana"/>
              </a:rPr>
              <a:t>1. Volume flowing past a point on a </a:t>
            </a:r>
            <a:r>
              <a:rPr lang="en-US" sz="2800" dirty="0" err="1" smtClean="0">
                <a:latin typeface="+mj-lt"/>
                <a:cs typeface="Verdana"/>
              </a:rPr>
              <a:t>streambank</a:t>
            </a:r>
            <a:r>
              <a:rPr lang="en-US" sz="2800" dirty="0" smtClean="0">
                <a:latin typeface="+mj-lt"/>
                <a:cs typeface="Verdana"/>
              </a:rPr>
              <a:t> per second:</a:t>
            </a:r>
            <a:endParaRPr lang="en-US" sz="2800" dirty="0">
              <a:latin typeface="+mj-lt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Verdana"/>
              </a:rPr>
              <a:t>2</a:t>
            </a:r>
            <a:r>
              <a:rPr lang="en-US" sz="2800" dirty="0" smtClean="0">
                <a:latin typeface="+mj-lt"/>
                <a:cs typeface="Verdana"/>
              </a:rPr>
              <a:t>. Mean velocity of the water as it flows through a cross-sectional area of stream channel:</a:t>
            </a:r>
            <a:endParaRPr lang="en-US" sz="2800" dirty="0">
              <a:latin typeface="+mj-lt"/>
              <a:cs typeface="Verdana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438400"/>
            <a:ext cx="2806700" cy="1016000"/>
          </a:xfrm>
          <a:prstGeom prst="rect">
            <a:avLst/>
          </a:prstGeom>
        </p:spPr>
      </p:pic>
      <p:pic>
        <p:nvPicPr>
          <p:cNvPr id="7" name="Picture 6" descr="latex-image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5156200"/>
            <a:ext cx="6591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61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3" name="Picture 3" descr="03-002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9144000" cy="6080125"/>
          </a:xfrm>
          <a:prstGeom prst="rect">
            <a:avLst/>
          </a:prstGeom>
          <a:noFill/>
        </p:spPr>
      </p:pic>
      <p:sp>
        <p:nvSpPr>
          <p:cNvPr id="240644" name="Text Box 4"/>
          <p:cNvSpPr txBox="1">
            <a:spLocks noChangeArrowheads="1"/>
          </p:cNvSpPr>
          <p:nvPr/>
        </p:nvSpPr>
        <p:spPr bwMode="auto">
          <a:xfrm>
            <a:off x="76200" y="6354763"/>
            <a:ext cx="899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Wading measurement, Teton River at South Leigh Creek near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Driggs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, Idaho.  Photo: Mike Nolan</a:t>
            </a:r>
          </a:p>
        </p:txBody>
      </p:sp>
    </p:spTree>
    <p:extLst>
      <p:ext uri="{BB962C8B-B14F-4D97-AF65-F5344CB8AC3E}">
        <p14:creationId xmlns:p14="http://schemas.microsoft.com/office/powerpoint/2010/main" val="254994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IndianCrStaffG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0"/>
            <a:ext cx="5486400" cy="6858000"/>
          </a:xfrm>
          <a:prstGeom prst="rect">
            <a:avLst/>
          </a:prstGeom>
          <a:noFill/>
        </p:spPr>
      </p:pic>
      <p:sp>
        <p:nvSpPr>
          <p:cNvPr id="226307" name="Text Box 3"/>
          <p:cNvSpPr txBox="1">
            <a:spLocks noChangeArrowheads="1"/>
          </p:cNvSpPr>
          <p:nvPr/>
        </p:nvSpPr>
        <p:spPr bwMode="auto">
          <a:xfrm>
            <a:off x="6019800" y="5791200"/>
            <a:ext cx="2971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BBE0E3"/>
                </a:solidFill>
                <a:latin typeface="Calibri" panose="020F0502020204030204" pitchFamily="34" charset="0"/>
                <a:ea typeface="ＭＳ Ｐゴシック" pitchFamily="-105" charset="-128"/>
                <a:cs typeface="Calibri" panose="020F0502020204030204" pitchFamily="34" charset="0"/>
              </a:rPr>
              <a:t>Staff gage at Indian Creek, CA.  Photo: California Department of Water Resources, Northern District</a:t>
            </a:r>
          </a:p>
        </p:txBody>
      </p:sp>
    </p:spTree>
    <p:extLst>
      <p:ext uri="{BB962C8B-B14F-4D97-AF65-F5344CB8AC3E}">
        <p14:creationId xmlns:p14="http://schemas.microsoft.com/office/powerpoint/2010/main" val="12745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5"/>
          <p:cNvSpPr>
            <a:spLocks/>
          </p:cNvSpPr>
          <p:nvPr/>
        </p:nvSpPr>
        <p:spPr bwMode="auto">
          <a:xfrm>
            <a:off x="89297" y="415231"/>
            <a:ext cx="8964290" cy="602753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88892" tIns="50795" rIns="88892" bIns="50795">
            <a:prstTxWarp prst="textNoShape">
              <a:avLst/>
            </a:prstTxWarp>
          </a:bodyPr>
          <a:lstStyle/>
          <a:p>
            <a:pPr algn="ctr" defTabSz="914098"/>
            <a:r>
              <a:rPr lang="en-US" sz="3200" b="1" dirty="0">
                <a:solidFill>
                  <a:srgbClr val="FFFFEF"/>
                </a:solidFill>
                <a:latin typeface="Times New Roman" pitchFamily="-111" charset="0"/>
                <a:ea typeface="Times New Roman" pitchFamily="-111" charset="0"/>
                <a:cs typeface="Times New Roman" pitchFamily="-111" charset="0"/>
                <a:sym typeface="Times New Roman" pitchFamily="-111" charset="0"/>
              </a:rPr>
              <a:t>Streams</a:t>
            </a: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 smtClean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 smtClean="0">
              <a:solidFill>
                <a:srgbClr val="FFFFF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75A3D1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20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  <a:p>
            <a:pPr algn="ctr" defTabSz="914098"/>
            <a:endParaRPr lang="en-US" sz="3200" b="1" dirty="0">
              <a:solidFill>
                <a:srgbClr val="FFFFEF"/>
              </a:solidFill>
              <a:latin typeface="Times New Roman" pitchFamily="-111" charset="0"/>
              <a:ea typeface="Times New Roman" pitchFamily="-111" charset="0"/>
              <a:cs typeface="Times New Roman" pitchFamily="-111" charset="0"/>
              <a:sym typeface="Times New Roman" pitchFamily="-111" charset="0"/>
            </a:endParaRPr>
          </a:p>
        </p:txBody>
      </p:sp>
      <p:pic>
        <p:nvPicPr>
          <p:cNvPr id="2" name="Picture 1" descr="streamflow2-5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62" y="685800"/>
            <a:ext cx="8274538" cy="533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63440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Verdana"/>
              </a:rPr>
              <a:t>Image: USGS</a:t>
            </a:r>
            <a:endParaRPr lang="en-US" dirty="0">
              <a:latin typeface="+mj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52114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349</Words>
  <Application>Microsoft Office PowerPoint</Application>
  <PresentationFormat>On-screen Show (4:3)</PresentationFormat>
  <Paragraphs>64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MS PGothic</vt:lpstr>
      <vt:lpstr>MS PGothic</vt:lpstr>
      <vt:lpstr>Arial</vt:lpstr>
      <vt:lpstr>Calibri</vt:lpstr>
      <vt:lpstr>Comic Sans MS</vt:lpstr>
      <vt:lpstr>Times</vt:lpstr>
      <vt:lpstr>Times New Roman</vt:lpstr>
      <vt:lpstr>Verdana</vt:lpstr>
      <vt:lpstr>Office Theme</vt:lpstr>
      <vt:lpstr>Blank Presentation</vt:lpstr>
      <vt:lpstr>1_Blank Presentation</vt:lpstr>
      <vt:lpstr>1_Office Theme</vt:lpstr>
      <vt:lpstr>2_Blank Presentation</vt:lpstr>
      <vt:lpstr>3_Blank Presentation</vt:lpstr>
      <vt:lpstr>4_Blank Presentation</vt:lpstr>
      <vt:lpstr>Project EDDIE: Stream Discharge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Your Company Name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Your User Name</dc:creator>
  <cp:lastModifiedBy>O'Reilly, Catherine</cp:lastModifiedBy>
  <cp:revision>21</cp:revision>
  <dcterms:created xsi:type="dcterms:W3CDTF">2014-07-10T15:06:37Z</dcterms:created>
  <dcterms:modified xsi:type="dcterms:W3CDTF">2015-10-04T19:16:34Z</dcterms:modified>
</cp:coreProperties>
</file>